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97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65" r:id="rId6"/>
    <p:sldId id="266" r:id="rId7"/>
    <p:sldId id="264" r:id="rId8"/>
    <p:sldId id="270" r:id="rId9"/>
    <p:sldId id="268" r:id="rId10"/>
    <p:sldId id="271" r:id="rId11"/>
    <p:sldId id="262" r:id="rId12"/>
    <p:sldId id="272" r:id="rId13"/>
    <p:sldId id="267" r:id="rId14"/>
    <p:sldId id="260" r:id="rId15"/>
    <p:sldId id="26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89C2-0C30-7D48-A9AA-7E37EA720E43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ACE0-2B28-CE4E-B31E-26710FE7A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C1248-A54C-A34F-B758-9008534070E6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C5B6B-21CE-CE4F-B9C9-1E2247B18DAA}" type="slidenum">
              <a:rPr lang="en-US"/>
              <a:pPr/>
              <a:t>6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C3019-40FA-DF41-84E8-2BE2B290518F}" type="slidenum">
              <a:rPr lang="en-US"/>
              <a:pPr/>
              <a:t>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319" y="22860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2286000"/>
            <a:ext cx="7826281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462578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343183" y="6318504"/>
            <a:ext cx="6502722" cy="3870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 Team Meeting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45904" y="6318504"/>
            <a:ext cx="1840895" cy="3870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1/25-26/10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/>
          <a:srcRect t="16702" b="54662"/>
          <a:stretch>
            <a:fillRect/>
          </a:stretch>
        </p:blipFill>
        <p:spPr bwMode="auto">
          <a:xfrm>
            <a:off x="0" y="0"/>
            <a:ext cx="7431176" cy="1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70" y="12701"/>
            <a:ext cx="904530" cy="189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8/10/10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6292582-9FC8-4B1B-8456-B27CC842DEE2}" type="slidenum">
              <a:rPr/>
              <a:pPr/>
              <a:t>‹#›</a:t>
            </a:fld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8/10/10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8/10/10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6292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8/10/10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8CDE0-5419-9140-A411-EDF2D961FB3D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0786E5A-0325-BC44-BF24-5D1C74E11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14950"/>
            <a:ext cx="6135688" cy="8994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143000"/>
            <a:ext cx="7878788" cy="509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/>
          <a:srcRect t="16702" b="54662"/>
          <a:stretch>
            <a:fillRect/>
          </a:stretch>
        </p:blipFill>
        <p:spPr bwMode="auto">
          <a:xfrm>
            <a:off x="0" y="12095"/>
            <a:ext cx="2362200" cy="605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786390" y="14950"/>
            <a:ext cx="357609" cy="62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 userDrawn="1"/>
        </p:nvSpPr>
        <p:spPr>
          <a:xfrm>
            <a:off x="343183" y="6318504"/>
            <a:ext cx="6502722" cy="38709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 Team Meeting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45904" y="6318504"/>
            <a:ext cx="1840895" cy="38709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1/25-26/10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Event Selection Committee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J.S. Halekas. G.T. </a:t>
            </a:r>
            <a:r>
              <a:rPr lang="en-US" dirty="0" err="1" smtClean="0"/>
              <a:t>Delory</a:t>
            </a:r>
            <a:r>
              <a:rPr lang="en-US" dirty="0" smtClean="0"/>
              <a:t>, W.M. Farrell, R.M. Killen, M. </a:t>
            </a:r>
            <a:r>
              <a:rPr lang="en-US" dirty="0" err="1" smtClean="0"/>
              <a:t>Sarantos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May 1998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565" y="1143000"/>
            <a:ext cx="4486835" cy="5096435"/>
          </a:xfrm>
        </p:spPr>
        <p:txBody>
          <a:bodyPr/>
          <a:lstStyle/>
          <a:p>
            <a:r>
              <a:rPr lang="en-US" dirty="0" smtClean="0"/>
              <a:t>Extensive library of references available</a:t>
            </a:r>
          </a:p>
          <a:p>
            <a:r>
              <a:rPr lang="en-US" dirty="0" smtClean="0"/>
              <a:t>Lots of interesting studies of this event time period</a:t>
            </a:r>
          </a:p>
          <a:p>
            <a:r>
              <a:rPr lang="en-US" dirty="0" smtClean="0"/>
              <a:t>For example, </a:t>
            </a:r>
            <a:r>
              <a:rPr lang="en-US" dirty="0" err="1" smtClean="0"/>
              <a:t>Skoug</a:t>
            </a:r>
            <a:r>
              <a:rPr lang="en-US" dirty="0" smtClean="0"/>
              <a:t> et al. at right looked at ratios of He+ and He++ during magnetic cloud passage</a:t>
            </a:r>
          </a:p>
          <a:p>
            <a:pPr lvl="1"/>
            <a:r>
              <a:rPr lang="en-US" dirty="0" smtClean="0"/>
              <a:t>Could be very interesting for sputtering etc. </a:t>
            </a:r>
            <a:endParaRPr lang="en-US" dirty="0"/>
          </a:p>
        </p:txBody>
      </p:sp>
      <p:pic>
        <p:nvPicPr>
          <p:cNvPr id="4" name="Picture 3" descr="skoug et al. prolonged he enhancement in May CME 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89309"/>
            <a:ext cx="3276600" cy="560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1998 Charging Modeling</a:t>
            </a:r>
            <a:endParaRPr lang="en-US" dirty="0"/>
          </a:p>
        </p:txBody>
      </p:sp>
      <p:pic>
        <p:nvPicPr>
          <p:cNvPr id="7" name="Picture 6" descr="may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3974"/>
            <a:ext cx="8610600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4648200"/>
            <a:ext cx="90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events have everything</a:t>
            </a:r>
          </a:p>
          <a:p>
            <a:pPr lvl="1"/>
            <a:r>
              <a:rPr lang="en-US" dirty="0" smtClean="0"/>
              <a:t>Great, because you can look at everything under the sun</a:t>
            </a:r>
          </a:p>
          <a:p>
            <a:pPr lvl="1"/>
            <a:r>
              <a:rPr lang="en-US" dirty="0" smtClean="0"/>
              <a:t>Bad, because they are complicated to interpret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Suggestion</a:t>
            </a:r>
          </a:p>
          <a:p>
            <a:pPr lvl="1"/>
            <a:r>
              <a:rPr lang="en-US" dirty="0" smtClean="0"/>
              <a:t>We model simple idealized cases first </a:t>
            </a:r>
          </a:p>
          <a:p>
            <a:pPr lvl="2"/>
            <a:r>
              <a:rPr lang="en-US" dirty="0" smtClean="0"/>
              <a:t>1. Flare (just UV)</a:t>
            </a:r>
          </a:p>
          <a:p>
            <a:pPr lvl="2"/>
            <a:r>
              <a:rPr lang="en-US" dirty="0" smtClean="0"/>
              <a:t>2. Shock passage (just B, </a:t>
            </a:r>
            <a:r>
              <a:rPr lang="en-US" dirty="0" err="1" smtClean="0"/>
              <a:t>n</a:t>
            </a:r>
            <a:r>
              <a:rPr lang="en-US" dirty="0" smtClean="0"/>
              <a:t>, T change)</a:t>
            </a:r>
          </a:p>
          <a:p>
            <a:pPr lvl="2"/>
            <a:r>
              <a:rPr lang="en-US" dirty="0" smtClean="0"/>
              <a:t>3. SEP injection (just energetic particles)</a:t>
            </a:r>
          </a:p>
          <a:p>
            <a:pPr lvl="3"/>
            <a:r>
              <a:rPr lang="en-US" dirty="0" smtClean="0"/>
              <a:t>Multiple composition, time profiles?</a:t>
            </a:r>
          </a:p>
          <a:p>
            <a:pPr lvl="1"/>
            <a:r>
              <a:rPr lang="en-US" dirty="0" smtClean="0"/>
              <a:t>Then, tackle the big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am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34263"/>
            <a:ext cx="7305282" cy="508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Events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67000" y="934264"/>
            <a:ext cx="166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Reames,1999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Surface Charging</a:t>
            </a:r>
            <a:endParaRPr lang="en-US" dirty="0"/>
          </a:p>
        </p:txBody>
      </p:sp>
      <p:pic>
        <p:nvPicPr>
          <p:cNvPr id="5" name="Content Placeholder 4" descr="fig1.eps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t="-1835" b="-183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-1835" b="-1835"/>
              <a:stretch>
                <a:fillRect/>
              </a:stretch>
            </p:blipFill>
          </mc:Fallback>
        </mc:AlternateContent>
        <p:spPr>
          <a:xfrm>
            <a:off x="618565" y="1795182"/>
            <a:ext cx="4580368" cy="296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395913" y="1600200"/>
            <a:ext cx="3748087" cy="4651375"/>
          </a:xfrm>
        </p:spPr>
        <p:txBody>
          <a:bodyPr>
            <a:normAutofit/>
          </a:bodyPr>
          <a:lstStyle/>
          <a:p>
            <a:r>
              <a:rPr lang="en-US" dirty="0" smtClean="0"/>
              <a:t>Find potential which ensures current balance between electrons, ions, secondary electrons, and photoelectrons </a:t>
            </a:r>
            <a:r>
              <a:rPr lang="en-US" dirty="0" smtClean="0">
                <a:solidFill>
                  <a:srgbClr val="FF6600"/>
                </a:solidFill>
              </a:rPr>
              <a:t>(dayside only)</a:t>
            </a:r>
          </a:p>
          <a:p>
            <a:pPr lvl="1"/>
            <a:r>
              <a:rPr lang="en-US" dirty="0" smtClean="0"/>
              <a:t>Lack measurements of low-energy ions</a:t>
            </a:r>
          </a:p>
          <a:p>
            <a:pPr lvl="2"/>
            <a:r>
              <a:rPr lang="en-US" dirty="0" smtClean="0"/>
              <a:t>Assume T</a:t>
            </a:r>
            <a:r>
              <a:rPr lang="en-US" baseline="-25000" dirty="0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err="1" smtClean="0"/>
              <a:t>,n</a:t>
            </a:r>
            <a:r>
              <a:rPr lang="en-US" baseline="-25000" dirty="0" err="1" smtClean="0"/>
              <a:t>i</a:t>
            </a:r>
            <a:r>
              <a:rPr lang="en-US" dirty="0" smtClean="0"/>
              <a:t>=n</a:t>
            </a:r>
            <a:r>
              <a:rPr lang="en-US" baseline="-25000" dirty="0" smtClean="0"/>
              <a:t>e</a:t>
            </a:r>
          </a:p>
          <a:p>
            <a:pPr lvl="1"/>
            <a:r>
              <a:rPr lang="en-US" dirty="0" smtClean="0"/>
              <a:t>Use LP data to estimate secondary emission </a:t>
            </a:r>
            <a:r>
              <a:rPr lang="en-US" dirty="0" err="1" smtClean="0"/>
              <a:t>coefficents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03803" y="4833501"/>
            <a:ext cx="285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err="1" smtClean="0">
                <a:solidFill>
                  <a:schemeClr val="bg1"/>
                </a:solidFill>
              </a:rPr>
              <a:t>J</a:t>
            </a:r>
            <a:r>
              <a:rPr lang="en-US" baseline="-25000" dirty="0" err="1" smtClean="0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chemeClr val="bg1"/>
                </a:solidFill>
              </a:rPr>
              <a:t>(U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rgbClr val="3366FF"/>
                </a:solidFill>
              </a:rPr>
              <a:t>+ </a:t>
            </a:r>
            <a:r>
              <a:rPr lang="en-US" dirty="0" err="1" smtClean="0">
                <a:solidFill>
                  <a:srgbClr val="3366FF"/>
                </a:solidFill>
              </a:rPr>
              <a:t>J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(U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(U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6600"/>
                </a:solidFill>
              </a:rPr>
              <a:t>+ J</a:t>
            </a:r>
            <a:r>
              <a:rPr lang="en-US" baseline="-25000" dirty="0" smtClean="0">
                <a:solidFill>
                  <a:srgbClr val="FF6600"/>
                </a:solidFill>
              </a:rPr>
              <a:t>ν</a:t>
            </a:r>
            <a:r>
              <a:rPr lang="en-US" dirty="0" smtClean="0">
                <a:solidFill>
                  <a:srgbClr val="FF6600"/>
                </a:solidFill>
              </a:rPr>
              <a:t>(U)</a:t>
            </a:r>
            <a:r>
              <a:rPr lang="en-US" dirty="0" smtClean="0">
                <a:solidFill>
                  <a:schemeClr val="bg1"/>
                </a:solidFill>
              </a:rPr>
              <a:t>= 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Aug. 1998 Charging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ug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6349"/>
            <a:ext cx="8686800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Well-studied event</a:t>
            </a:r>
          </a:p>
          <a:p>
            <a:r>
              <a:rPr lang="en-US" dirty="0" smtClean="0"/>
              <a:t>LP or other lunar plasma data available</a:t>
            </a:r>
          </a:p>
          <a:p>
            <a:r>
              <a:rPr lang="en-US" dirty="0" smtClean="0"/>
              <a:t>Upstream energetic particle data available</a:t>
            </a:r>
          </a:p>
          <a:p>
            <a:r>
              <a:rPr lang="en-US" dirty="0" smtClean="0"/>
              <a:t>Ground-based data available</a:t>
            </a:r>
          </a:p>
          <a:p>
            <a:r>
              <a:rPr lang="en-US" dirty="0" smtClean="0"/>
              <a:t>EUV data available</a:t>
            </a:r>
          </a:p>
          <a:p>
            <a:r>
              <a:rPr lang="en-US" dirty="0" smtClean="0"/>
              <a:t>“Interesting”  sputtering/ion-enhanced-PSD inputs</a:t>
            </a:r>
          </a:p>
          <a:p>
            <a:pPr lvl="1"/>
            <a:r>
              <a:rPr lang="en-US" dirty="0" smtClean="0"/>
              <a:t>High alpha/proton ratio</a:t>
            </a:r>
          </a:p>
          <a:p>
            <a:pPr lvl="1"/>
            <a:r>
              <a:rPr lang="en-US" dirty="0" smtClean="0"/>
              <a:t>Heavy ion fluxes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Point: Plasma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Kaguya</a:t>
            </a:r>
            <a:r>
              <a:rPr lang="en-US" dirty="0" smtClean="0"/>
              <a:t> had best plasma data, but no extreme events!</a:t>
            </a:r>
          </a:p>
          <a:p>
            <a:r>
              <a:rPr lang="en-US" dirty="0" smtClean="0"/>
              <a:t>So, looked for events during LP mission</a:t>
            </a:r>
            <a:endParaRPr lang="en-US" dirty="0"/>
          </a:p>
        </p:txBody>
      </p:sp>
      <p:pic>
        <p:nvPicPr>
          <p:cNvPr id="4" name="Picture 4" descr="chargeseries2"/>
          <p:cNvPicPr>
            <a:picLocks noChangeAspect="1" noChangeArrowheads="1"/>
          </p:cNvPicPr>
          <p:nvPr/>
        </p:nvPicPr>
        <p:blipFill>
          <a:blip r:embed="rId2"/>
          <a:srcRect r="6000"/>
          <a:stretch>
            <a:fillRect/>
          </a:stretch>
        </p:blipFill>
        <p:spPr bwMode="auto">
          <a:xfrm>
            <a:off x="1143000" y="2593710"/>
            <a:ext cx="7950710" cy="352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593710"/>
            <a:ext cx="1143000" cy="380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Energy Spectrum</a:t>
            </a: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Energy Electrons</a:t>
            </a: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 of &gt;500 V charging</a:t>
            </a: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30" charset="2"/>
              <a:buChar char="n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 Events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Magnetotail Passages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Well-Studied 1998 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565" y="3581400"/>
            <a:ext cx="7878788" cy="26580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Event Periods #1,3,5,6,7,10,11 are flagged as Solar Particle Events that affected the terrestrial environment by NOAA</a:t>
            </a:r>
          </a:p>
          <a:p>
            <a:r>
              <a:rPr lang="en-US" dirty="0" smtClean="0"/>
              <a:t>All events have extensive plasma data from upstream assets (Wind, ACE, SOHO) and at GEO</a:t>
            </a:r>
          </a:p>
          <a:p>
            <a:r>
              <a:rPr lang="en-US" dirty="0" smtClean="0"/>
              <a:t>Event Periods #3 (May),#6 (August), and #7 (September) are ISTP Sun-Earth Connection Events</a:t>
            </a:r>
          </a:p>
          <a:p>
            <a:pPr lvl="1"/>
            <a:r>
              <a:rPr lang="en-US" dirty="0" smtClean="0"/>
              <a:t>Extremely well-studied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9412" t="5909" r="55882" b="5000"/>
          <a:stretch>
            <a:fillRect/>
          </a:stretch>
        </p:blipFill>
        <p:spPr>
          <a:xfrm rot="5400000">
            <a:off x="3203475" y="-2491405"/>
            <a:ext cx="2736585" cy="909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April </a:t>
            </a:r>
            <a:r>
              <a:rPr lang="en-US" sz="3800" dirty="0"/>
              <a:t>&amp; August 1998</a:t>
            </a:r>
          </a:p>
        </p:txBody>
      </p:sp>
      <p:pic>
        <p:nvPicPr>
          <p:cNvPr id="61444" name="Picture 4" descr="apraug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800600"/>
            <a:ext cx="8229600" cy="1330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energy and energetic electron fluxes, energetic ion fluxes, spacecraft potential, and lunar surface potential</a:t>
            </a:r>
          </a:p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the clear orbital modulation as LP (in polar orbit) passes through the lunar plasma wake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September</a:t>
            </a:r>
            <a:r>
              <a:rPr lang="en-US" sz="3800" dirty="0"/>
              <a:t>/October 1998</a:t>
            </a:r>
          </a:p>
        </p:txBody>
      </p:sp>
      <p:pic>
        <p:nvPicPr>
          <p:cNvPr id="63492" name="Picture 4" descr="sepoct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327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May </a:t>
            </a:r>
            <a:r>
              <a:rPr lang="en-US" sz="3800" dirty="0"/>
              <a:t>1998</a:t>
            </a:r>
          </a:p>
        </p:txBody>
      </p:sp>
      <p:pic>
        <p:nvPicPr>
          <p:cNvPr id="57348" name="Picture 4" descr="may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999" y="914400"/>
            <a:ext cx="2782353" cy="5325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alpha/proton ratio for May, August, September events</a:t>
            </a:r>
          </a:p>
          <a:p>
            <a:r>
              <a:rPr lang="en-US" dirty="0" smtClean="0"/>
              <a:t>Have NOT Checked EUV Availability</a:t>
            </a:r>
          </a:p>
          <a:p>
            <a:r>
              <a:rPr lang="en-US" dirty="0" smtClean="0"/>
              <a:t>No ground-based data available during SEP event and during LP 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8100" t="10435" r="22500" b="39652"/>
          <a:stretch>
            <a:fillRect/>
          </a:stretch>
        </p:blipFill>
        <p:spPr>
          <a:xfrm>
            <a:off x="533400" y="914400"/>
            <a:ext cx="4988627" cy="464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03020" y="3171388"/>
            <a:ext cx="59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5487" y="3284914"/>
            <a:ext cx="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Recommendation: May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43000"/>
            <a:ext cx="2401888" cy="5096435"/>
          </a:xfrm>
        </p:spPr>
        <p:txBody>
          <a:bodyPr/>
          <a:lstStyle/>
          <a:p>
            <a:r>
              <a:rPr lang="en-US" dirty="0" smtClean="0"/>
              <a:t>Extraordinarily complicated time period</a:t>
            </a:r>
          </a:p>
          <a:p>
            <a:r>
              <a:rPr lang="en-US" dirty="0" smtClean="0"/>
              <a:t>Multiple flares, CME shock passages, magnetic clouds, SEP injections</a:t>
            </a:r>
          </a:p>
          <a:p>
            <a:r>
              <a:rPr lang="en-US" dirty="0" smtClean="0"/>
              <a:t>Should have something for everyone</a:t>
            </a:r>
            <a:endParaRPr lang="en-US" dirty="0"/>
          </a:p>
        </p:txBody>
      </p:sp>
      <p:pic>
        <p:nvPicPr>
          <p:cNvPr id="4" name="Picture 3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712392"/>
            <a:ext cx="5943600" cy="614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163</TotalTime>
  <Words>499</Words>
  <Application>Microsoft Macintosh PowerPoint</Application>
  <PresentationFormat>On-screen Show (4:3)</PresentationFormat>
  <Paragraphs>79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Exhibit</vt:lpstr>
      <vt:lpstr>Extreme Event Selection Committee Report</vt:lpstr>
      <vt:lpstr>Event Selection Criteria</vt:lpstr>
      <vt:lpstr>Starting Point: Plasma Data</vt:lpstr>
      <vt:lpstr>Many Well-Studied 1998 Events</vt:lpstr>
      <vt:lpstr>April &amp; August 1998</vt:lpstr>
      <vt:lpstr>September/October 1998</vt:lpstr>
      <vt:lpstr>May 1998</vt:lpstr>
      <vt:lpstr>Other Factors</vt:lpstr>
      <vt:lpstr>Recommendation: May 1998</vt:lpstr>
      <vt:lpstr>More on May 1998</vt:lpstr>
      <vt:lpstr>May 1998 Charging Modeling</vt:lpstr>
      <vt:lpstr>Caveat</vt:lpstr>
      <vt:lpstr>Extra Slides Follow</vt:lpstr>
      <vt:lpstr>Complexity of Events</vt:lpstr>
      <vt:lpstr>Modeling Surface Charging</vt:lpstr>
      <vt:lpstr>Aug. 1998 Charging Modeling</vt:lpstr>
    </vt:vector>
  </TitlesOfParts>
  <Company>U.C.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Halekas</dc:creator>
  <cp:lastModifiedBy>NATHAN SCHWADRON</cp:lastModifiedBy>
  <cp:revision>27</cp:revision>
  <dcterms:created xsi:type="dcterms:W3CDTF">2010-08-10T13:44:51Z</dcterms:created>
  <dcterms:modified xsi:type="dcterms:W3CDTF">2010-08-10T13:45:15Z</dcterms:modified>
</cp:coreProperties>
</file>